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62" r:id="rId9"/>
    <p:sldId id="265" r:id="rId10"/>
    <p:sldId id="267" r:id="rId11"/>
    <p:sldId id="268" r:id="rId12"/>
    <p:sldId id="269" r:id="rId13"/>
    <p:sldId id="271" r:id="rId14"/>
  </p:sldIdLst>
  <p:sldSz cx="9144000" cy="6858000" type="screen4x3"/>
  <p:notesSz cx="6718300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2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E82F-3B93-42C5-B6EB-197F5DC2F600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508E9-35EF-49AE-9976-EBE530A897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TPAC1.0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Jamie Crooks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71600" cy="1219200"/>
          </a:xfrm>
        </p:spPr>
        <p:txBody>
          <a:bodyPr>
            <a:noAutofit/>
          </a:bodyPr>
          <a:lstStyle/>
          <a:p>
            <a:pPr algn="l"/>
            <a:r>
              <a:rPr lang="en-GB" sz="2400" u="sng" dirty="0" smtClean="0"/>
              <a:t>TPAC1.1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Laser Scans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20694" y="0"/>
            <a:ext cx="71089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newteststructs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V="1">
            <a:off x="3314532" y="952670"/>
            <a:ext cx="2895937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1066800" y="0"/>
            <a:ext cx="716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71600" cy="1219200"/>
          </a:xfrm>
        </p:spPr>
        <p:txBody>
          <a:bodyPr>
            <a:noAutofit/>
          </a:bodyPr>
          <a:lstStyle/>
          <a:p>
            <a:pPr algn="l"/>
            <a:r>
              <a:rPr lang="en-GB" sz="2400" u="sng" dirty="0" smtClean="0"/>
              <a:t>TPAC1.1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Laser Scans</a:t>
            </a:r>
            <a:endParaRPr lang="en-GB" sz="2400" dirty="0"/>
          </a:p>
        </p:txBody>
      </p:sp>
      <p:pic>
        <p:nvPicPr>
          <p:cNvPr id="7" name="Picture 6" descr="newteststructs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V="1">
            <a:off x="3314532" y="952670"/>
            <a:ext cx="2895937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Explanation?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3429000" cy="1371600"/>
          </a:xfrm>
        </p:spPr>
        <p:txBody>
          <a:bodyPr>
            <a:noAutofit/>
          </a:bodyPr>
          <a:lstStyle/>
          <a:p>
            <a:r>
              <a:rPr lang="en-GB" sz="1800" dirty="0" smtClean="0"/>
              <a:t>PCB hole seen to be misaligned (camera on laser microscope used to check known positions of pixels)</a:t>
            </a:r>
          </a:p>
          <a:p>
            <a:endParaRPr lang="en-GB" sz="1800" dirty="0" smtClean="0"/>
          </a:p>
          <a:p>
            <a:r>
              <a:rPr lang="en-GB" sz="1800" dirty="0" smtClean="0"/>
              <a:t>Next: Try another sensor!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4876800" y="3200400"/>
            <a:ext cx="3733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4800" y="3200400"/>
            <a:ext cx="37442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ck Arc 6"/>
          <p:cNvSpPr/>
          <p:nvPr/>
        </p:nvSpPr>
        <p:spPr>
          <a:xfrm flipH="1" flipV="1">
            <a:off x="3048000" y="0"/>
            <a:ext cx="6096000" cy="6858000"/>
          </a:xfrm>
          <a:prstGeom prst="blockArc">
            <a:avLst>
              <a:gd name="adj1" fmla="val 10800000"/>
              <a:gd name="adj2" fmla="val 16198525"/>
              <a:gd name="adj3" fmla="val 16482"/>
            </a:avLst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flipH="1" flipV="1">
            <a:off x="4114800" y="1066800"/>
            <a:ext cx="4038600" cy="4800600"/>
          </a:xfrm>
          <a:prstGeom prst="blockArc">
            <a:avLst>
              <a:gd name="adj1" fmla="val 10800000"/>
              <a:gd name="adj2" fmla="val 16198525"/>
              <a:gd name="adj3" fmla="val 16482"/>
            </a:avLst>
          </a:prstGeom>
          <a:solidFill>
            <a:schemeClr val="tx1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flipH="1" flipV="1">
            <a:off x="4593516" y="1796526"/>
            <a:ext cx="2895600" cy="3429000"/>
          </a:xfrm>
          <a:prstGeom prst="blockArc">
            <a:avLst>
              <a:gd name="adj1" fmla="val 10800000"/>
              <a:gd name="adj2" fmla="val 16020200"/>
              <a:gd name="adj3" fmla="val 16423"/>
            </a:avLst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flipH="1" flipV="1">
            <a:off x="-1524000" y="0"/>
            <a:ext cx="6096000" cy="6858000"/>
          </a:xfrm>
          <a:prstGeom prst="blockArc">
            <a:avLst>
              <a:gd name="adj1" fmla="val 10800000"/>
              <a:gd name="adj2" fmla="val 16198525"/>
              <a:gd name="adj3" fmla="val 16482"/>
            </a:avLst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flipH="1" flipV="1">
            <a:off x="-457200" y="1066800"/>
            <a:ext cx="4038600" cy="4800600"/>
          </a:xfrm>
          <a:prstGeom prst="blockArc">
            <a:avLst>
              <a:gd name="adj1" fmla="val 10800000"/>
              <a:gd name="adj2" fmla="val 16198525"/>
              <a:gd name="adj3" fmla="val 16482"/>
            </a:avLst>
          </a:prstGeom>
          <a:solidFill>
            <a:schemeClr val="tx1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flipH="1" flipV="1">
            <a:off x="21516" y="1796526"/>
            <a:ext cx="2895600" cy="3429000"/>
          </a:xfrm>
          <a:prstGeom prst="blockArc">
            <a:avLst>
              <a:gd name="adj1" fmla="val 10800000"/>
              <a:gd name="adj2" fmla="val 16020200"/>
              <a:gd name="adj3" fmla="val 16423"/>
            </a:avLst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 descr="newteststructs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22138"/>
          <a:stretch>
            <a:fillRect/>
          </a:stretch>
        </p:blipFill>
        <p:spPr>
          <a:xfrm rot="5400000" flipV="1">
            <a:off x="5219700" y="-1181098"/>
            <a:ext cx="2362199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66800"/>
          <a:ext cx="86106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"/>
                <a:gridCol w="1857189"/>
                <a:gridCol w="5740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PCB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Sensor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Status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5u +DPW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 IC  (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RAL today)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Problems with config</a:t>
                      </a:r>
                      <a:r>
                        <a:rPr lang="en-GB" baseline="0" dirty="0" smtClean="0"/>
                        <a:t> load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5u +DPW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</a:t>
                      </a:r>
                      <a:r>
                        <a:rPr lang="en-GB" baseline="0" dirty="0" smtClean="0"/>
                        <a:t> RAL (JC) </a:t>
                      </a:r>
                    </a:p>
                    <a:p>
                      <a:r>
                        <a:rPr lang="en-GB" baseline="0" dirty="0" smtClean="0"/>
                        <a:t>Ok (apart from config load)</a:t>
                      </a:r>
                    </a:p>
                    <a:p>
                      <a:r>
                        <a:rPr lang="en-GB" baseline="0" dirty="0" smtClean="0"/>
                        <a:t>Currently being used for debug (soldered probes etc)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12u +DPW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 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Two dead columns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Being used for analog test pixels (laser, 55Fe)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5u +DPW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 RAL</a:t>
                      </a:r>
                    </a:p>
                    <a:p>
                      <a:r>
                        <a:rPr lang="en-GB" dirty="0" smtClean="0"/>
                        <a:t>Severe data corruption</a:t>
                      </a:r>
                      <a:r>
                        <a:rPr lang="en-GB" baseline="0" dirty="0" smtClean="0"/>
                        <a:t> – to be investigated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5u +DPW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At</a:t>
                      </a:r>
                      <a:r>
                        <a:rPr lang="en-GB" baseline="0" dirty="0" smtClean="0"/>
                        <a:t> RAL (</a:t>
                      </a:r>
                      <a:r>
                        <a:rPr lang="en-GB" baseline="0" dirty="0" smtClean="0">
                          <a:sym typeface="Wingdings" pitchFamily="2" charset="2"/>
                        </a:rPr>
                        <a:t> IC today)</a:t>
                      </a:r>
                      <a:endParaRPr lang="en-GB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ok (apart from config load)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12u +DPW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Bonding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12u +DPW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Bonding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Power-ground short (from first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round of bonding)</a:t>
                      </a:r>
                    </a:p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Awaiting rework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1371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Laser Scans</a:t>
            </a:r>
            <a:endParaRPr lang="en-GB" dirty="0"/>
          </a:p>
        </p:txBody>
      </p:sp>
      <p:pic>
        <p:nvPicPr>
          <p:cNvPr id="1026" name="Picture 2" descr="sca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86600"/>
            <a:ext cx="3271838" cy="65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ca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238" y="152400"/>
            <a:ext cx="3271838" cy="660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029200"/>
            <a:ext cx="163237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2um spot</a:t>
            </a:r>
          </a:p>
          <a:p>
            <a:r>
              <a:rPr lang="en-GB" dirty="0" smtClean="0"/>
              <a:t>2um steps</a:t>
            </a:r>
          </a:p>
          <a:p>
            <a:r>
              <a:rPr lang="en-GB" dirty="0" smtClean="0"/>
              <a:t>Analog readout</a:t>
            </a:r>
          </a:p>
          <a:p>
            <a:r>
              <a:rPr lang="en-GB" dirty="0" smtClean="0"/>
              <a:t>Mean Signal</a:t>
            </a:r>
          </a:p>
          <a:p>
            <a:r>
              <a:rPr lang="en-GB" sz="1200" dirty="0" smtClean="0"/>
              <a:t>  (25 samples)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1371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Laser Scans</a:t>
            </a:r>
            <a:endParaRPr lang="en-GB" dirty="0"/>
          </a:p>
        </p:txBody>
      </p:sp>
      <p:pic>
        <p:nvPicPr>
          <p:cNvPr id="1026" name="Picture 2" descr="sca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86600"/>
            <a:ext cx="3271838" cy="65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ca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238" y="152400"/>
            <a:ext cx="3271838" cy="660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24200" y="1232360"/>
            <a:ext cx="1846821" cy="427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96038" y="1232360"/>
            <a:ext cx="1858221" cy="427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029200"/>
            <a:ext cx="163237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2um spot</a:t>
            </a:r>
          </a:p>
          <a:p>
            <a:r>
              <a:rPr lang="en-GB" dirty="0" smtClean="0"/>
              <a:t>2um steps</a:t>
            </a:r>
          </a:p>
          <a:p>
            <a:r>
              <a:rPr lang="en-GB" dirty="0" smtClean="0"/>
              <a:t>Analog readout</a:t>
            </a:r>
          </a:p>
          <a:p>
            <a:r>
              <a:rPr lang="en-GB" dirty="0" smtClean="0"/>
              <a:t>Mean Signal</a:t>
            </a:r>
          </a:p>
          <a:p>
            <a:r>
              <a:rPr lang="en-GB" sz="1200" dirty="0" smtClean="0"/>
              <a:t>  (25 samples)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sca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461247"/>
            <a:ext cx="5403273" cy="524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GB" dirty="0" smtClean="0"/>
              <a:t>TPAC1.1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Poor device </a:t>
            </a:r>
            <a:r>
              <a:rPr lang="en-GB" sz="1800" dirty="0" err="1" smtClean="0"/>
              <a:t>yeild</a:t>
            </a:r>
            <a:r>
              <a:rPr lang="en-GB" sz="1800" dirty="0" smtClean="0"/>
              <a:t> (short circuit)</a:t>
            </a:r>
          </a:p>
          <a:p>
            <a:pPr lvl="1"/>
            <a:r>
              <a:rPr lang="en-GB" sz="1600" dirty="0" err="1" smtClean="0"/>
              <a:t>Typ</a:t>
            </a:r>
            <a:r>
              <a:rPr lang="en-GB" sz="1600" dirty="0" smtClean="0"/>
              <a:t> 40% working, from 60 probed devices, but the 12u+DPW split is worst ~20%</a:t>
            </a:r>
          </a:p>
          <a:p>
            <a:r>
              <a:rPr lang="en-GB" sz="1800" dirty="0" smtClean="0"/>
              <a:t>Poor bonding </a:t>
            </a:r>
            <a:r>
              <a:rPr lang="en-GB" sz="1800" dirty="0" err="1" smtClean="0"/>
              <a:t>yeild</a:t>
            </a:r>
            <a:r>
              <a:rPr lang="en-GB" sz="1800" dirty="0" smtClean="0"/>
              <a:t> </a:t>
            </a:r>
          </a:p>
          <a:p>
            <a:pPr lvl="1"/>
            <a:r>
              <a:rPr lang="en-GB" sz="1600" dirty="0" err="1" smtClean="0"/>
              <a:t>typ</a:t>
            </a:r>
            <a:r>
              <a:rPr lang="en-GB" sz="1600" dirty="0" smtClean="0"/>
              <a:t> 40/250 fails per chip</a:t>
            </a:r>
          </a:p>
          <a:p>
            <a:r>
              <a:rPr lang="en-GB" sz="1800" dirty="0" smtClean="0"/>
              <a:t>Reported problems to foundry</a:t>
            </a:r>
          </a:p>
          <a:p>
            <a:pPr lvl="1"/>
            <a:r>
              <a:rPr lang="en-GB" sz="1600" dirty="0" smtClean="0"/>
              <a:t>Will report back after some investigation</a:t>
            </a:r>
          </a:p>
          <a:p>
            <a:pPr lvl="1"/>
            <a:r>
              <a:rPr lang="en-GB" sz="1600" dirty="0" smtClean="0"/>
              <a:t>Follow-up run (std + hi-res wafers) on hold until these investigations report back</a:t>
            </a:r>
          </a:p>
          <a:p>
            <a:endParaRPr lang="en-GB" sz="2000" dirty="0" smtClean="0"/>
          </a:p>
          <a:p>
            <a:r>
              <a:rPr lang="en-GB" sz="2000" dirty="0" smtClean="0"/>
              <a:t>Functionality</a:t>
            </a:r>
          </a:p>
          <a:p>
            <a:pPr lvl="1"/>
            <a:r>
              <a:rPr lang="en-GB" sz="1600" dirty="0" smtClean="0"/>
              <a:t>Configuration load</a:t>
            </a:r>
          </a:p>
          <a:p>
            <a:pPr lvl="2"/>
            <a:r>
              <a:rPr lang="en-GB" sz="1200" dirty="0" smtClean="0"/>
              <a:t>Errors – under investigation</a:t>
            </a:r>
          </a:p>
          <a:p>
            <a:pPr lvl="1"/>
            <a:r>
              <a:rPr lang="en-GB" sz="1600" dirty="0" smtClean="0"/>
              <a:t>Data corruption (override mode)</a:t>
            </a:r>
          </a:p>
          <a:p>
            <a:pPr lvl="2"/>
            <a:r>
              <a:rPr lang="en-GB" sz="1200" dirty="0" smtClean="0"/>
              <a:t>Fixed at RAL, but some low-level problems still reported at IC</a:t>
            </a:r>
          </a:p>
          <a:p>
            <a:pPr lvl="2"/>
            <a:r>
              <a:rPr lang="en-GB" sz="1200" dirty="0" smtClean="0"/>
              <a:t>Will swap boards and investigate further</a:t>
            </a:r>
          </a:p>
          <a:p>
            <a:pPr lvl="1"/>
            <a:r>
              <a:rPr lang="en-GB" sz="1600" dirty="0" smtClean="0"/>
              <a:t>Design feature</a:t>
            </a:r>
          </a:p>
          <a:p>
            <a:pPr lvl="2"/>
            <a:r>
              <a:rPr lang="en-GB" sz="1200" dirty="0" smtClean="0"/>
              <a:t>Duplicated row-addresses   	</a:t>
            </a:r>
            <a:r>
              <a:rPr lang="en-GB" sz="1200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more details on later slides</a:t>
            </a:r>
            <a:endParaRPr lang="en-GB" sz="1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1600" dirty="0" smtClean="0"/>
              <a:t>Test structures</a:t>
            </a:r>
          </a:p>
          <a:p>
            <a:pPr lvl="2"/>
            <a:r>
              <a:rPr lang="en-GB" sz="1200" dirty="0" smtClean="0"/>
              <a:t>Monostables ok</a:t>
            </a:r>
          </a:p>
          <a:p>
            <a:pPr lvl="2"/>
            <a:r>
              <a:rPr lang="en-GB" sz="1200" dirty="0" smtClean="0"/>
              <a:t>Laser scans 		</a:t>
            </a:r>
            <a:r>
              <a:rPr lang="en-GB" sz="1200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more details on later slides</a:t>
            </a:r>
            <a:endParaRPr lang="en-GB" sz="1200" dirty="0" smtClean="0"/>
          </a:p>
          <a:p>
            <a:pPr lvl="2"/>
            <a:r>
              <a:rPr lang="en-GB" sz="1200" dirty="0" smtClean="0"/>
              <a:t>55Fe                		</a:t>
            </a:r>
            <a:r>
              <a:rPr lang="en-GB" sz="1200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 more details on later slides/Marcel</a:t>
            </a:r>
            <a:endParaRPr lang="en-GB" sz="1200" dirty="0" smtClean="0"/>
          </a:p>
          <a:p>
            <a:pPr lvl="1"/>
            <a:r>
              <a:rPr lang="en-GB" sz="1600" dirty="0" smtClean="0"/>
              <a:t>Threshold Scan 		</a:t>
            </a:r>
            <a:r>
              <a:rPr lang="en-GB" sz="1200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more details on later slides</a:t>
            </a: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TPAC1.1 Design error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Row addresses</a:t>
            </a:r>
          </a:p>
          <a:p>
            <a:pPr lvl="1"/>
            <a:r>
              <a:rPr lang="en-GB" dirty="0" smtClean="0"/>
              <a:t>Should run 0</a:t>
            </a:r>
            <a:r>
              <a:rPr lang="en-GB" dirty="0" smtClean="0">
                <a:sym typeface="Wingdings" pitchFamily="2" charset="2"/>
              </a:rPr>
              <a:t>167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Actually run 083,083</a:t>
            </a:r>
          </a:p>
          <a:p>
            <a:r>
              <a:rPr lang="en-GB" dirty="0" smtClean="0">
                <a:sym typeface="Wingdings" pitchFamily="2" charset="2"/>
              </a:rPr>
              <a:t>Ambiguity in location of a hit</a:t>
            </a:r>
          </a:p>
          <a:p>
            <a:r>
              <a:rPr lang="en-GB" dirty="0" smtClean="0">
                <a:sym typeface="Wingdings" pitchFamily="2" charset="2"/>
              </a:rPr>
              <a:t>Caused by copying chosen pixel sub-array to whole sensor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Matt &amp; Paul’s suggested workaround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Artificially store one hit per row</a:t>
            </a:r>
          </a:p>
          <a:p>
            <a:pPr lvl="2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Trivial to implement, one additional initialisation clock cycle before the bunch train begins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All rows participate in (sequential) readout </a:t>
            </a:r>
          </a:p>
          <a:p>
            <a:pPr lvl="2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Hence we know where real hits sit in the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datastream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array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Reduced number of available memories to 18 per row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Real-time processing (software?) to strip and correct data so data files stored are back-compatible format with false data removed.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GB" dirty="0" smtClean="0"/>
              <a:t>First look: TPAC1.1 Threshold scan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9008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0574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GB" u="sng" dirty="0" smtClean="0"/>
              <a:t>TPAC1.1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Laser Scans</a:t>
            </a:r>
            <a:br>
              <a:rPr lang="en-GB" dirty="0" smtClean="0"/>
            </a:br>
            <a:r>
              <a:rPr lang="en-GB" sz="2700" i="1" dirty="0" smtClean="0"/>
              <a:t>First look!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5181600"/>
            <a:ext cx="163237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5um spot</a:t>
            </a:r>
          </a:p>
          <a:p>
            <a:r>
              <a:rPr lang="en-GB" dirty="0" smtClean="0"/>
              <a:t>5um steps</a:t>
            </a:r>
          </a:p>
          <a:p>
            <a:r>
              <a:rPr lang="en-GB" dirty="0" smtClean="0"/>
              <a:t>Analog readout</a:t>
            </a:r>
          </a:p>
          <a:p>
            <a:r>
              <a:rPr lang="en-GB" dirty="0" smtClean="0"/>
              <a:t>Mean Signal</a:t>
            </a:r>
          </a:p>
          <a:p>
            <a:r>
              <a:rPr lang="en-GB" sz="1200" dirty="0" smtClean="0"/>
              <a:t>  (20 samples)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4419600" y="0"/>
            <a:ext cx="4724400" cy="459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819400"/>
            <a:ext cx="472483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95400" y="5867400"/>
            <a:ext cx="204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preShape pixel</a:t>
            </a:r>
            <a:endParaRPr lang="en-GB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429000"/>
            <a:ext cx="194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Old preShape pixel</a:t>
            </a:r>
            <a:endParaRPr lang="en-GB" sz="1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71600" cy="1219200"/>
          </a:xfrm>
        </p:spPr>
        <p:txBody>
          <a:bodyPr>
            <a:noAutofit/>
          </a:bodyPr>
          <a:lstStyle/>
          <a:p>
            <a:pPr algn="l"/>
            <a:r>
              <a:rPr lang="en-GB" sz="2400" u="sng" dirty="0" smtClean="0"/>
              <a:t>TPAC1.1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Laser Scans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20694" y="0"/>
            <a:ext cx="71089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412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TPAC1.0</vt:lpstr>
      <vt:lpstr>Laser Scans</vt:lpstr>
      <vt:lpstr>Laser Scans</vt:lpstr>
      <vt:lpstr>Slide 4</vt:lpstr>
      <vt:lpstr>TPAC1.1 Status</vt:lpstr>
      <vt:lpstr>TPAC1.1 Design error</vt:lpstr>
      <vt:lpstr>First look: TPAC1.1 Threshold scan</vt:lpstr>
      <vt:lpstr>TPAC1.1 Laser Scans First look!</vt:lpstr>
      <vt:lpstr>TPAC1.1 Laser Scans</vt:lpstr>
      <vt:lpstr>TPAC1.1 Laser Scans</vt:lpstr>
      <vt:lpstr>TPAC1.1 Laser Scans</vt:lpstr>
      <vt:lpstr>Explanation?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TPAC1.1</dc:title>
  <dc:creator/>
  <cp:lastModifiedBy>Jamie Crooks</cp:lastModifiedBy>
  <cp:revision>76</cp:revision>
  <dcterms:created xsi:type="dcterms:W3CDTF">2006-08-16T00:00:00Z</dcterms:created>
  <dcterms:modified xsi:type="dcterms:W3CDTF">2008-11-10T10:15:33Z</dcterms:modified>
</cp:coreProperties>
</file>