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72" r:id="rId2"/>
    <p:sldId id="273" r:id="rId3"/>
    <p:sldId id="278" r:id="rId4"/>
    <p:sldId id="277" r:id="rId5"/>
    <p:sldId id="274" r:id="rId6"/>
    <p:sldId id="279" r:id="rId7"/>
  </p:sldIdLst>
  <p:sldSz cx="9144000" cy="6858000" type="screen4x3"/>
  <p:notesSz cx="6718300" cy="986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FF"/>
    <a:srgbClr val="00FFFF"/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744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udge\MEDproj\CALICE\TPAC1.1_test\results\jc-tu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jc23\Local%20Settings\Temporary%20Internet%20Files\Content.Outlook\HH879J7E\jc-tu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/>
            </a:pPr>
            <a:r>
              <a:rPr lang="en-GB"/>
              <a:t>TU calibration for different</a:t>
            </a:r>
            <a:r>
              <a:rPr lang="en-GB" baseline="0"/>
              <a:t> sensors</a:t>
            </a:r>
            <a:endParaRPr lang="en-GB"/>
          </a:p>
        </c:rich>
      </c:tx>
      <c:layout>
        <c:manualLayout>
          <c:xMode val="edge"/>
          <c:yMode val="edge"/>
          <c:x val="0.35958836395450616"/>
          <c:y val="2.2598870056497189E-2"/>
        </c:manualLayout>
      </c:layout>
    </c:title>
    <c:plotArea>
      <c:layout/>
      <c:scatterChart>
        <c:scatterStyle val="lineMarker"/>
        <c:ser>
          <c:idx val="2"/>
          <c:order val="0"/>
          <c:tx>
            <c:v>pcb30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FF00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xVal>
            <c:numRef>
              <c:f>'pcb30'!$C$9:$Z$9</c:f>
              <c:numCache>
                <c:formatCode>General</c:formatCode>
                <c:ptCount val="24"/>
                <c:pt idx="0">
                  <c:v>220</c:v>
                </c:pt>
                <c:pt idx="2">
                  <c:v>230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230</c:v>
                </c:pt>
                <c:pt idx="12">
                  <c:v>234</c:v>
                </c:pt>
                <c:pt idx="14">
                  <c:v>234</c:v>
                </c:pt>
                <c:pt idx="16">
                  <c:v>140</c:v>
                </c:pt>
                <c:pt idx="18">
                  <c:v>120</c:v>
                </c:pt>
                <c:pt idx="20">
                  <c:v>100</c:v>
                </c:pt>
                <c:pt idx="22">
                  <c:v>80</c:v>
                </c:pt>
              </c:numCache>
            </c:numRef>
          </c:xVal>
          <c:yVal>
            <c:numRef>
              <c:f>'pcb30'!$C$28:$Z$28</c:f>
              <c:numCache>
                <c:formatCode>General</c:formatCode>
                <c:ptCount val="24"/>
                <c:pt idx="0">
                  <c:v>171.25</c:v>
                </c:pt>
                <c:pt idx="2">
                  <c:v>235</c:v>
                </c:pt>
                <c:pt idx="4">
                  <c:v>108.75</c:v>
                </c:pt>
                <c:pt idx="6">
                  <c:v>92.5</c:v>
                </c:pt>
                <c:pt idx="8">
                  <c:v>131.25</c:v>
                </c:pt>
                <c:pt idx="10">
                  <c:v>235</c:v>
                </c:pt>
                <c:pt idx="12">
                  <c:v>328.75</c:v>
                </c:pt>
                <c:pt idx="14">
                  <c:v>328.75</c:v>
                </c:pt>
                <c:pt idx="16">
                  <c:v>80</c:v>
                </c:pt>
                <c:pt idx="18">
                  <c:v>68.75</c:v>
                </c:pt>
                <c:pt idx="20">
                  <c:v>57.5</c:v>
                </c:pt>
                <c:pt idx="22">
                  <c:v>47.25</c:v>
                </c:pt>
              </c:numCache>
            </c:numRef>
          </c:yVal>
        </c:ser>
        <c:ser>
          <c:idx val="3"/>
          <c:order val="1"/>
          <c:tx>
            <c:v>pcb33x</c:v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3366FF"/>
              </a:solidFill>
              <a:ln>
                <a:solidFill>
                  <a:srgbClr val="3366FF"/>
                </a:solidFill>
                <a:prstDash val="solid"/>
              </a:ln>
            </c:spPr>
          </c:marker>
          <c:xVal>
            <c:numRef>
              <c:f>pcb33x!$C$59:$C$69</c:f>
              <c:numCache>
                <c:formatCode>General</c:formatCode>
                <c:ptCount val="11"/>
                <c:pt idx="0">
                  <c:v>140</c:v>
                </c:pt>
                <c:pt idx="1">
                  <c:v>160</c:v>
                </c:pt>
                <c:pt idx="2">
                  <c:v>180</c:v>
                </c:pt>
                <c:pt idx="3">
                  <c:v>200</c:v>
                </c:pt>
                <c:pt idx="4">
                  <c:v>220</c:v>
                </c:pt>
                <c:pt idx="5">
                  <c:v>240</c:v>
                </c:pt>
                <c:pt idx="6">
                  <c:v>260</c:v>
                </c:pt>
                <c:pt idx="7">
                  <c:v>280</c:v>
                </c:pt>
                <c:pt idx="8">
                  <c:v>300</c:v>
                </c:pt>
                <c:pt idx="9">
                  <c:v>320</c:v>
                </c:pt>
                <c:pt idx="10">
                  <c:v>360</c:v>
                </c:pt>
              </c:numCache>
            </c:numRef>
          </c:xVal>
          <c:yVal>
            <c:numRef>
              <c:f>pcb33x!$F$59:$F$69</c:f>
              <c:numCache>
                <c:formatCode>General</c:formatCode>
                <c:ptCount val="11"/>
                <c:pt idx="0">
                  <c:v>78.395061728395063</c:v>
                </c:pt>
                <c:pt idx="1">
                  <c:v>87.654320987654273</c:v>
                </c:pt>
                <c:pt idx="2">
                  <c:v>98.148148148148138</c:v>
                </c:pt>
                <c:pt idx="3">
                  <c:v>108.02469135802464</c:v>
                </c:pt>
                <c:pt idx="4">
                  <c:v>120.37037037037032</c:v>
                </c:pt>
                <c:pt idx="5">
                  <c:v>129.01234567901233</c:v>
                </c:pt>
                <c:pt idx="6">
                  <c:v>141.35802469135794</c:v>
                </c:pt>
                <c:pt idx="7">
                  <c:v>154.93827160493825</c:v>
                </c:pt>
                <c:pt idx="8">
                  <c:v>171.60493827160494</c:v>
                </c:pt>
                <c:pt idx="9">
                  <c:v>188.88888888888897</c:v>
                </c:pt>
                <c:pt idx="10">
                  <c:v>278.39506172839504</c:v>
                </c:pt>
              </c:numCache>
            </c:numRef>
          </c:yVal>
        </c:ser>
        <c:ser>
          <c:idx val="4"/>
          <c:order val="2"/>
          <c:tx>
            <c:v>pcb31(rpt)</c:v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800080"/>
              </a:solidFill>
              <a:ln>
                <a:solidFill>
                  <a:srgbClr val="800080"/>
                </a:solidFill>
                <a:prstDash val="solid"/>
              </a:ln>
            </c:spPr>
          </c:marker>
          <c:xVal>
            <c:numRef>
              <c:f>'pcb31 (rpt)'!$C$9:$AJ$9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320</c:v>
                </c:pt>
                <c:pt idx="20">
                  <c:v>360</c:v>
                </c:pt>
                <c:pt idx="22">
                  <c:v>400</c:v>
                </c:pt>
                <c:pt idx="24">
                  <c:v>440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'pcb31 (rpt)'!$C$26:$AJ$26</c:f>
              <c:numCache>
                <c:formatCode>General</c:formatCode>
                <c:ptCount val="34"/>
                <c:pt idx="0">
                  <c:v>0</c:v>
                </c:pt>
                <c:pt idx="2">
                  <c:v>118.12499999999999</c:v>
                </c:pt>
                <c:pt idx="4">
                  <c:v>0</c:v>
                </c:pt>
                <c:pt idx="6">
                  <c:v>80.374999999999986</c:v>
                </c:pt>
                <c:pt idx="8">
                  <c:v>100.75</c:v>
                </c:pt>
                <c:pt idx="10">
                  <c:v>0</c:v>
                </c:pt>
                <c:pt idx="12">
                  <c:v>0</c:v>
                </c:pt>
                <c:pt idx="14">
                  <c:v>47.125000000000021</c:v>
                </c:pt>
                <c:pt idx="16">
                  <c:v>137.5</c:v>
                </c:pt>
                <c:pt idx="18">
                  <c:v>154.25</c:v>
                </c:pt>
                <c:pt idx="20">
                  <c:v>186.25</c:v>
                </c:pt>
                <c:pt idx="22">
                  <c:v>208.75</c:v>
                </c:pt>
                <c:pt idx="24">
                  <c:v>237.5</c:v>
                </c:pt>
                <c:pt idx="26">
                  <c:v>62.625000000000021</c:v>
                </c:pt>
                <c:pt idx="28">
                  <c:v>0</c:v>
                </c:pt>
                <c:pt idx="30">
                  <c:v>33.125000000000021</c:v>
                </c:pt>
                <c:pt idx="32">
                  <c:v>0</c:v>
                </c:pt>
              </c:numCache>
            </c:numRef>
          </c:yVal>
        </c:ser>
        <c:ser>
          <c:idx val="5"/>
          <c:order val="3"/>
          <c:tx>
            <c:v>pcb24</c:v>
          </c:tx>
          <c:spPr>
            <a:ln w="28575">
              <a:noFill/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xVal>
            <c:numRef>
              <c:f>'pcb24'!$C$9:$AJ$9</c:f>
              <c:numCache>
                <c:formatCode>General</c:formatCode>
                <c:ptCount val="34"/>
                <c:pt idx="0">
                  <c:v>220</c:v>
                </c:pt>
                <c:pt idx="2">
                  <c:v>240</c:v>
                </c:pt>
                <c:pt idx="4">
                  <c:v>170</c:v>
                </c:pt>
                <c:pt idx="6">
                  <c:v>160</c:v>
                </c:pt>
                <c:pt idx="8">
                  <c:v>200</c:v>
                </c:pt>
                <c:pt idx="10">
                  <c:v>140</c:v>
                </c:pt>
                <c:pt idx="12">
                  <c:v>260</c:v>
                </c:pt>
                <c:pt idx="14">
                  <c:v>80</c:v>
                </c:pt>
                <c:pt idx="16">
                  <c:v>280</c:v>
                </c:pt>
                <c:pt idx="18">
                  <c:v>300</c:v>
                </c:pt>
                <c:pt idx="20">
                  <c:v>320</c:v>
                </c:pt>
                <c:pt idx="22">
                  <c:v>330</c:v>
                </c:pt>
                <c:pt idx="24">
                  <c:v>100</c:v>
                </c:pt>
                <c:pt idx="26">
                  <c:v>120</c:v>
                </c:pt>
                <c:pt idx="28">
                  <c:v>60</c:v>
                </c:pt>
                <c:pt idx="30">
                  <c:v>40</c:v>
                </c:pt>
                <c:pt idx="32">
                  <c:v>20</c:v>
                </c:pt>
              </c:numCache>
            </c:numRef>
          </c:xVal>
          <c:yVal>
            <c:numRef>
              <c:f>'pcb24'!$C$26:$AJ$26</c:f>
              <c:numCache>
                <c:formatCode>General</c:formatCode>
                <c:ptCount val="34"/>
                <c:pt idx="0">
                  <c:v>121.25</c:v>
                </c:pt>
                <c:pt idx="2">
                  <c:v>0</c:v>
                </c:pt>
                <c:pt idx="4">
                  <c:v>93.75</c:v>
                </c:pt>
                <c:pt idx="6">
                  <c:v>0</c:v>
                </c:pt>
                <c:pt idx="8">
                  <c:v>0</c:v>
                </c:pt>
                <c:pt idx="10">
                  <c:v>77.5</c:v>
                </c:pt>
                <c:pt idx="12">
                  <c:v>148.75</c:v>
                </c:pt>
                <c:pt idx="14">
                  <c:v>0</c:v>
                </c:pt>
                <c:pt idx="16">
                  <c:v>0</c:v>
                </c:pt>
                <c:pt idx="18">
                  <c:v>210</c:v>
                </c:pt>
                <c:pt idx="20">
                  <c:v>263.75</c:v>
                </c:pt>
                <c:pt idx="22">
                  <c:v>326.25</c:v>
                </c:pt>
                <c:pt idx="24">
                  <c:v>58.75</c:v>
                </c:pt>
                <c:pt idx="26">
                  <c:v>0</c:v>
                </c:pt>
                <c:pt idx="28">
                  <c:v>41.625000000000014</c:v>
                </c:pt>
                <c:pt idx="30">
                  <c:v>0</c:v>
                </c:pt>
                <c:pt idx="32">
                  <c:v>0</c:v>
                </c:pt>
              </c:numCache>
            </c:numRef>
          </c:yVal>
        </c:ser>
        <c:axId val="64504576"/>
        <c:axId val="64506880"/>
      </c:scatterChart>
      <c:valAx>
        <c:axId val="64504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TU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06880"/>
        <c:crosses val="autoZero"/>
        <c:crossBetween val="midCat"/>
      </c:valAx>
      <c:valAx>
        <c:axId val="645068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mV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04576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GB"/>
              <a:t>TU calibration vs Common Mode (pcb30)</a:t>
            </a:r>
          </a:p>
        </c:rich>
      </c:tx>
      <c:layout/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6.9286452947259589E-2"/>
          <c:y val="0.14915254237288136"/>
          <c:w val="0.81695966907962769"/>
          <c:h val="0.74067796610169545"/>
        </c:manualLayout>
      </c:layout>
      <c:scatterChart>
        <c:scatterStyle val="lineMarker"/>
        <c:ser>
          <c:idx val="1"/>
          <c:order val="0"/>
          <c:tx>
            <c:v>cm2000</c:v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99CC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xVal>
            <c:numRef>
              <c:f>'pcb30 (rpt2000)'!$C$9:$Z$9</c:f>
              <c:numCache>
                <c:formatCode>General</c:formatCode>
                <c:ptCount val="24"/>
                <c:pt idx="0">
                  <c:v>220</c:v>
                </c:pt>
                <c:pt idx="2">
                  <c:v>230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230</c:v>
                </c:pt>
                <c:pt idx="12">
                  <c:v>234</c:v>
                </c:pt>
                <c:pt idx="14">
                  <c:v>234</c:v>
                </c:pt>
                <c:pt idx="16">
                  <c:v>140</c:v>
                </c:pt>
                <c:pt idx="18">
                  <c:v>120</c:v>
                </c:pt>
                <c:pt idx="20">
                  <c:v>100</c:v>
                </c:pt>
                <c:pt idx="22">
                  <c:v>80</c:v>
                </c:pt>
              </c:numCache>
            </c:numRef>
          </c:xVal>
          <c:yVal>
            <c:numRef>
              <c:f>'pcb30 (rpt2000)'!$C$28:$Z$28</c:f>
              <c:numCache>
                <c:formatCode>General</c:formatCode>
                <c:ptCount val="24"/>
                <c:pt idx="0">
                  <c:v>175</c:v>
                </c:pt>
                <c:pt idx="2">
                  <c:v>241.25</c:v>
                </c:pt>
                <c:pt idx="4">
                  <c:v>94.374999999999986</c:v>
                </c:pt>
                <c:pt idx="6">
                  <c:v>83.75</c:v>
                </c:pt>
                <c:pt idx="8">
                  <c:v>121.5</c:v>
                </c:pt>
                <c:pt idx="10">
                  <c:v>0</c:v>
                </c:pt>
                <c:pt idx="12">
                  <c:v>0</c:v>
                </c:pt>
                <c:pt idx="14">
                  <c:v>0</c:v>
                </c:pt>
                <c:pt idx="16">
                  <c:v>72.124999999999986</c:v>
                </c:pt>
                <c:pt idx="18">
                  <c:v>60</c:v>
                </c:pt>
                <c:pt idx="20">
                  <c:v>50</c:v>
                </c:pt>
                <c:pt idx="22">
                  <c:v>41.25</c:v>
                </c:pt>
              </c:numCache>
            </c:numRef>
          </c:yVal>
        </c:ser>
        <c:ser>
          <c:idx val="2"/>
          <c:order val="1"/>
          <c:tx>
            <c:v>cm3000</c:v>
          </c:tx>
          <c:spPr>
            <a:ln w="12700">
              <a:solidFill>
                <a:srgbClr val="FFFF00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FF99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xVal>
            <c:numRef>
              <c:f>'pcb30 (rpt3000)'!$C$9:$X$9</c:f>
              <c:numCache>
                <c:formatCode>General</c:formatCode>
                <c:ptCount val="22"/>
                <c:pt idx="0">
                  <c:v>216</c:v>
                </c:pt>
                <c:pt idx="2">
                  <c:v>210</c:v>
                </c:pt>
                <c:pt idx="4">
                  <c:v>180</c:v>
                </c:pt>
                <c:pt idx="6">
                  <c:v>160</c:v>
                </c:pt>
                <c:pt idx="8">
                  <c:v>200</c:v>
                </c:pt>
                <c:pt idx="10">
                  <c:v>230</c:v>
                </c:pt>
                <c:pt idx="12">
                  <c:v>234</c:v>
                </c:pt>
                <c:pt idx="14">
                  <c:v>140</c:v>
                </c:pt>
                <c:pt idx="16">
                  <c:v>120</c:v>
                </c:pt>
                <c:pt idx="18">
                  <c:v>100</c:v>
                </c:pt>
                <c:pt idx="20">
                  <c:v>80</c:v>
                </c:pt>
              </c:numCache>
            </c:numRef>
          </c:xVal>
          <c:yVal>
            <c:numRef>
              <c:f>'pcb30 (rpt3000)'!$C$28:$X$28</c:f>
              <c:numCache>
                <c:formatCode>General</c:formatCode>
                <c:ptCount val="22"/>
                <c:pt idx="0">
                  <c:v>328.75</c:v>
                </c:pt>
                <c:pt idx="2">
                  <c:v>202.5</c:v>
                </c:pt>
                <c:pt idx="4">
                  <c:v>109.5</c:v>
                </c:pt>
                <c:pt idx="6">
                  <c:v>86.25</c:v>
                </c:pt>
                <c:pt idx="8">
                  <c:v>158.125</c:v>
                </c:pt>
                <c:pt idx="10">
                  <c:v>0</c:v>
                </c:pt>
                <c:pt idx="12">
                  <c:v>0</c:v>
                </c:pt>
                <c:pt idx="14">
                  <c:v>71</c:v>
                </c:pt>
                <c:pt idx="16">
                  <c:v>59.375</c:v>
                </c:pt>
                <c:pt idx="18">
                  <c:v>46.75</c:v>
                </c:pt>
                <c:pt idx="20">
                  <c:v>36.25</c:v>
                </c:pt>
              </c:numCache>
            </c:numRef>
          </c:yVal>
        </c:ser>
        <c:axId val="65016576"/>
        <c:axId val="65018880"/>
      </c:scatterChart>
      <c:valAx>
        <c:axId val="65016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TU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5018880"/>
        <c:crosses val="autoZero"/>
        <c:crossBetween val="midCat"/>
      </c:valAx>
      <c:valAx>
        <c:axId val="650188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Signal (mV)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majorTickMark val="none"/>
        <c:tickLblPos val="nextTo"/>
        <c:crossAx val="650165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91313340227507811"/>
          <c:y val="0.43389830508474647"/>
          <c:w val="8.6866597724922542E-2"/>
          <c:h val="8.135593220338993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5482" y="0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AE82F-3B93-42C5-B6EB-197F5DC2F600}" type="datetimeFigureOut">
              <a:rPr lang="en-US" smtClean="0"/>
              <a:pPr/>
              <a:t>2/27/2009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5482" y="9372792"/>
            <a:ext cx="2911263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508E9-35EF-49AE-9976-EBE530A89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TPAC1.1 Testing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JC/Feb 27</a:t>
            </a:r>
            <a:r>
              <a:rPr lang="en-GB" baseline="30000" dirty="0" smtClean="0"/>
              <a:t>th</a:t>
            </a:r>
            <a:r>
              <a:rPr lang="en-GB" dirty="0" smtClean="0"/>
              <a:t> 2009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8400" y="0"/>
            <a:ext cx="2895600" cy="1828800"/>
          </a:xfrm>
        </p:spPr>
        <p:txBody>
          <a:bodyPr>
            <a:normAutofit/>
          </a:bodyPr>
          <a:lstStyle/>
          <a:p>
            <a:pPr algn="r"/>
            <a:r>
              <a:rPr lang="en-GB" sz="3600" dirty="0" smtClean="0"/>
              <a:t>Pixel scans with rotation</a:t>
            </a:r>
            <a:endParaRPr lang="en-GB" sz="3600" dirty="0"/>
          </a:p>
        </p:txBody>
      </p:sp>
      <p:sp>
        <p:nvSpPr>
          <p:cNvPr id="11" name="Rectangle 10"/>
          <p:cNvSpPr/>
          <p:nvPr/>
        </p:nvSpPr>
        <p:spPr>
          <a:xfrm>
            <a:off x="1714480" y="5143512"/>
            <a:ext cx="357190" cy="6429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00034" y="1857364"/>
            <a:ext cx="642942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214678" y="3500438"/>
            <a:ext cx="2645585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141257" y="3500437"/>
            <a:ext cx="2645585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071802" y="571480"/>
            <a:ext cx="2943637" cy="2643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6" name="Group 15"/>
          <p:cNvGrpSpPr/>
          <p:nvPr/>
        </p:nvGrpSpPr>
        <p:grpSpPr>
          <a:xfrm>
            <a:off x="571472" y="1357298"/>
            <a:ext cx="1285884" cy="1285884"/>
            <a:chOff x="142844" y="1357298"/>
            <a:chExt cx="1285884" cy="1285884"/>
          </a:xfrm>
        </p:grpSpPr>
        <p:grpSp>
          <p:nvGrpSpPr>
            <p:cNvPr id="17" name="Group 11"/>
            <p:cNvGrpSpPr/>
            <p:nvPr/>
          </p:nvGrpSpPr>
          <p:grpSpPr>
            <a:xfrm>
              <a:off x="785786" y="1357298"/>
              <a:ext cx="642942" cy="1285884"/>
              <a:chOff x="785786" y="1357298"/>
              <a:chExt cx="642942" cy="128588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85786" y="1357298"/>
                <a:ext cx="642942" cy="1285884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57224" y="2214554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857224" y="2357430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Rectangle 9"/>
              <p:cNvSpPr/>
              <p:nvPr/>
            </p:nvSpPr>
            <p:spPr>
              <a:xfrm>
                <a:off x="857224" y="2500306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071538" y="1643050"/>
                <a:ext cx="71438" cy="7143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214282" y="2000240"/>
              <a:ext cx="7143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0034" y="2000240"/>
              <a:ext cx="7143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642910" y="1714488"/>
              <a:ext cx="500066" cy="42862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142844" y="1714488"/>
              <a:ext cx="1000132" cy="2143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 rot="16200000">
            <a:off x="1214414" y="4429132"/>
            <a:ext cx="1285884" cy="1285884"/>
            <a:chOff x="142844" y="1357298"/>
            <a:chExt cx="1285884" cy="1285884"/>
          </a:xfrm>
        </p:grpSpPr>
        <p:grpSp>
          <p:nvGrpSpPr>
            <p:cNvPr id="28" name="Group 31"/>
            <p:cNvGrpSpPr/>
            <p:nvPr/>
          </p:nvGrpSpPr>
          <p:grpSpPr>
            <a:xfrm>
              <a:off x="785786" y="1357298"/>
              <a:ext cx="642942" cy="1285884"/>
              <a:chOff x="785786" y="1357298"/>
              <a:chExt cx="642942" cy="1285884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785786" y="1357298"/>
                <a:ext cx="642942" cy="1285884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857224" y="2214554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57224" y="2357430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57224" y="2500306"/>
                <a:ext cx="500066" cy="4571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071538" y="1643050"/>
                <a:ext cx="71438" cy="7143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214282" y="2000240"/>
              <a:ext cx="7143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00034" y="2000240"/>
              <a:ext cx="7143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642910" y="1714488"/>
              <a:ext cx="500066" cy="42862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142844" y="1714488"/>
              <a:ext cx="1000132" cy="21431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3733800" y="6172200"/>
            <a:ext cx="4660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Shorter run; lower statistics; hence more “noise” due to resets</a:t>
            </a:r>
            <a:endParaRPr lang="en-GB" sz="1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Detail scans (in progress)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57200" y="1961445"/>
            <a:ext cx="3886200" cy="377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2274711" y="3482622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066800" y="5867400"/>
            <a:ext cx="2900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12u no DPW: 2um resolution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218648" y="6107668"/>
            <a:ext cx="3073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12u with DPW: 4um resolution</a:t>
            </a:r>
            <a:endParaRPr lang="en-GB" dirty="0"/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/>
          <a:srcRect l="59108" t="59407" r="15644" b="13006"/>
          <a:stretch>
            <a:fillRect/>
          </a:stretch>
        </p:blipFill>
        <p:spPr bwMode="auto">
          <a:xfrm flipH="1">
            <a:off x="4724400" y="2057400"/>
            <a:ext cx="4038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6260621" y="3482622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636257"/>
            <a:ext cx="91440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4552245"/>
            <a:ext cx="91440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" y="1238250"/>
          <a:ext cx="91440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" y="1238250"/>
          <a:ext cx="91440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 calibration </a:t>
            </a:r>
            <a:r>
              <a:rPr lang="en-GB" dirty="0" err="1" smtClean="0"/>
              <a:t>vs</a:t>
            </a:r>
            <a:r>
              <a:rPr lang="en-GB" dirty="0" smtClean="0"/>
              <a:t> trim</a:t>
            </a:r>
          </a:p>
          <a:p>
            <a:r>
              <a:rPr lang="en-GB" dirty="0" smtClean="0"/>
              <a:t>Laser/tilt </a:t>
            </a:r>
            <a:r>
              <a:rPr lang="en-GB" dirty="0" err="1" smtClean="0"/>
              <a:t>studues</a:t>
            </a:r>
            <a:endParaRPr lang="en-GB" dirty="0" smtClean="0"/>
          </a:p>
          <a:p>
            <a:pPr lvl="1"/>
            <a:r>
              <a:rPr lang="en-GB" dirty="0" smtClean="0"/>
              <a:t>Low spatial resolution for different sensor tilt angles</a:t>
            </a:r>
          </a:p>
          <a:p>
            <a:r>
              <a:rPr lang="en-GB" dirty="0" smtClean="0"/>
              <a:t>TU calibration for TPAC1.0</a:t>
            </a:r>
          </a:p>
          <a:p>
            <a:r>
              <a:rPr lang="en-GB" dirty="0" smtClean="0"/>
              <a:t>Full set of 2um resolution scans </a:t>
            </a:r>
          </a:p>
          <a:p>
            <a:pPr lvl="1"/>
            <a:r>
              <a:rPr lang="en-GB" dirty="0" smtClean="0"/>
              <a:t>12/5/DPW/NoDPW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85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TPAC1.1 Testing  JC/Feb 27th 2009</vt:lpstr>
      <vt:lpstr>Pixel scans with rotation</vt:lpstr>
      <vt:lpstr>Detail scans (in progress)</vt:lpstr>
      <vt:lpstr>Slide 4</vt:lpstr>
      <vt:lpstr>Slide 5</vt:lpstr>
      <vt:lpstr>Next steps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TPAC1.1</dc:title>
  <dc:creator/>
  <cp:lastModifiedBy>Jamie Crooks</cp:lastModifiedBy>
  <cp:revision>185</cp:revision>
  <dcterms:created xsi:type="dcterms:W3CDTF">2006-08-16T00:00:00Z</dcterms:created>
  <dcterms:modified xsi:type="dcterms:W3CDTF">2009-02-27T09:19:14Z</dcterms:modified>
</cp:coreProperties>
</file>