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58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ie Crooks" initials="JC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35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1-25T10:59:45.709" idx="1">
    <p:pos x="5158" y="3628"/>
    <p:text>25/6/09 Marcel's slides</p:text>
  </p:cm>
  <p:cm authorId="0" dt="2010-01-25T11:01:42.036" idx="2">
    <p:pos x="4406" y="2635"/>
    <p:text>27/02/09 Marcel's talk</p:text>
  </p:cm>
  <p:cm authorId="0" dt="2010-01-25T11:04:12.800" idx="3">
    <p:pos x="3671" y="2659"/>
    <p:text>6/2/09 Marcel's slides, showing fake peak disappear wrt DPW</p:text>
  </p:cm>
  <p:cm authorId="0" dt="2010-01-25T11:13:07.949" idx="4">
    <p:pos x="2181" y="3094"/>
    <p:text>29/7/08 Marcel</p:text>
  </p:cm>
  <p:cm authorId="0" dt="2010-01-25T11:53:33.512" idx="5">
    <p:pos x="2077" y="1575"/>
    <p:text>11/10/08 JC slides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TPAC status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JC/Jan2010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05800" cy="6397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TPAC boards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021080"/>
          <a:ext cx="6934200" cy="164592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606743"/>
                <a:gridCol w="1556068"/>
                <a:gridCol w="1163955"/>
                <a:gridCol w="1108393"/>
                <a:gridCol w="865886"/>
                <a:gridCol w="1633155"/>
              </a:tblGrid>
              <a:tr h="27432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PCB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Bonded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Chip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Trimmed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Potted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Status</a:t>
                      </a:r>
                      <a:endParaRPr lang="en-GB" sz="12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36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1/12/09 (W7)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12u-DPW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11/12/09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No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Good</a:t>
                      </a:r>
                      <a:endParaRPr lang="en-GB" sz="12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38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12u-DPW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16/12/09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No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Good</a:t>
                      </a:r>
                      <a:endParaRPr lang="en-GB" sz="12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44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12u+DPW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30/12/09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No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Ok (few bad cols)</a:t>
                      </a:r>
                      <a:endParaRPr lang="en-GB" sz="12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42</a:t>
                      </a:r>
                      <a:endParaRPr lang="en-GB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27/1/10</a:t>
                      </a:r>
                      <a:endParaRPr lang="en-GB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Hires</a:t>
                      </a:r>
                      <a:endParaRPr lang="en-GB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50</a:t>
                      </a:r>
                      <a:endParaRPr lang="en-GB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27/1/10</a:t>
                      </a:r>
                      <a:endParaRPr lang="en-GB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Hires</a:t>
                      </a:r>
                      <a:endParaRPr lang="en-GB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563880"/>
            <a:ext cx="3149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Newly bonded/trimmed boards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2834640"/>
            <a:ext cx="5709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Good data taken at 2009 beam test (not in my possession)</a:t>
            </a:r>
            <a:endParaRPr lang="en-GB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9600" y="3291840"/>
          <a:ext cx="6934200" cy="24688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6743"/>
                <a:gridCol w="1556068"/>
                <a:gridCol w="1163955"/>
                <a:gridCol w="1108393"/>
                <a:gridCol w="865886"/>
                <a:gridCol w="1633155"/>
              </a:tblGrid>
              <a:tr h="22479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PCB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Bonded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Chip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Trimmed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Potted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Status</a:t>
                      </a:r>
                      <a:endParaRPr lang="en-GB" sz="1200" dirty="0"/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48</a:t>
                      </a:r>
                      <a:endParaRPr lang="en-GB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12u+DPW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43</a:t>
                      </a:r>
                      <a:endParaRPr lang="en-GB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12u+DPW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41</a:t>
                      </a:r>
                      <a:endParaRPr lang="en-GB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12u+DPW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39</a:t>
                      </a:r>
                      <a:endParaRPr lang="en-GB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12u+DPW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32</a:t>
                      </a:r>
                      <a:endParaRPr lang="en-GB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12u+DPW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29</a:t>
                      </a:r>
                      <a:endParaRPr lang="en-GB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12u+DPW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18u </a:t>
                      </a:r>
                      <a:r>
                        <a:rPr lang="en-GB" sz="1200" dirty="0" err="1" smtClean="0">
                          <a:solidFill>
                            <a:schemeClr val="tx1"/>
                          </a:solidFill>
                        </a:rPr>
                        <a:t>HiRes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21</a:t>
                      </a:r>
                      <a:endParaRPr lang="en-GB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Aligned for laser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12u Hires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05800" cy="6397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TPAC boards</a:t>
            </a:r>
            <a:endParaRPr lang="en-GB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09600" y="990600"/>
          <a:ext cx="6934200" cy="21336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606743"/>
                <a:gridCol w="1556068"/>
                <a:gridCol w="1163955"/>
                <a:gridCol w="1108393"/>
                <a:gridCol w="865886"/>
                <a:gridCol w="1633155"/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PCB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Bonded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Chip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Trimmed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Potted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Status</a:t>
                      </a:r>
                      <a:endParaRPr lang="en-GB" sz="12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37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12u Hires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Yes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TPAC1.1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Sent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to Bristol 2009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TPAC1.1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sensor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12u+DPW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PCB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used for debug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Lab 9?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Aligned for laser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18u hires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Lab 9?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12934" y="609600"/>
            <a:ext cx="1692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Status unknown</a:t>
            </a:r>
            <a:endParaRPr lang="en-GB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0" y="3962400"/>
          <a:ext cx="6934200" cy="21336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06743"/>
                <a:gridCol w="1556068"/>
                <a:gridCol w="1163955"/>
                <a:gridCol w="1108393"/>
                <a:gridCol w="865886"/>
                <a:gridCol w="1633155"/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PCB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Bonded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Chip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Trimmed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Potted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Status</a:t>
                      </a:r>
                      <a:endParaRPr lang="en-GB" sz="12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47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Died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at </a:t>
                      </a:r>
                      <a:r>
                        <a:rPr lang="en-GB" sz="1400" baseline="0" dirty="0" err="1" smtClean="0">
                          <a:solidFill>
                            <a:schemeClr val="tx1"/>
                          </a:solidFill>
                        </a:rPr>
                        <a:t>cern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46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Power shorts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Died at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</a:rPr>
                        <a:t>cern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35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Yes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Low</a:t>
                      </a:r>
                      <a:r>
                        <a:rPr lang="en-GB" sz="1400" baseline="0" dirty="0" smtClean="0"/>
                        <a:t> current, no hits</a:t>
                      </a:r>
                      <a:endParaRPr lang="en-GB" sz="14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12u+DPW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Bad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config at </a:t>
                      </a:r>
                      <a:r>
                        <a:rPr lang="en-GB" sz="1400" baseline="0" dirty="0" err="1" smtClean="0">
                          <a:solidFill>
                            <a:schemeClr val="tx1"/>
                          </a:solidFill>
                        </a:rPr>
                        <a:t>cern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Never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PCB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</a:rPr>
                        <a:t>DACs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 fail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28600" y="3505200"/>
            <a:ext cx="1922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Likely dead boards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05800" cy="6397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TPAC boards</a:t>
            </a:r>
            <a:endParaRPr lang="en-GB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09600" y="1325880"/>
          <a:ext cx="6934200" cy="182880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606743"/>
                <a:gridCol w="1556068"/>
                <a:gridCol w="1163955"/>
                <a:gridCol w="1108393"/>
                <a:gridCol w="865886"/>
                <a:gridCol w="1633155"/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PCB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Bonded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Chip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Trimmed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Potted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Status</a:t>
                      </a:r>
                      <a:endParaRPr lang="en-GB" sz="12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40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TPAC1.1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sensor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5u+DPW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No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(Alignment?)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TPAC1.1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sensor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5u+DPW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No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Aligned for laser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TPAC1.1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sensor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5u-DPW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No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Aligned for laser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TPAC1.1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sensor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12u-DPW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No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Aligned for laser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TPAC1.1</a:t>
                      </a:r>
                      <a:r>
                        <a:rPr lang="en-GB" sz="1400" baseline="0" dirty="0" smtClean="0">
                          <a:solidFill>
                            <a:schemeClr val="tx1"/>
                          </a:solidFill>
                        </a:rPr>
                        <a:t> sensor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12u+DPW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No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Aligned for laser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28600" y="914400"/>
            <a:ext cx="350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Retained for analog pixel laser tests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TPAC variants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205988"/>
          <a:ext cx="8839207" cy="1415067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  <a:gridCol w="679939"/>
              </a:tblGrid>
              <a:tr h="413209">
                <a:tc>
                  <a:txBody>
                    <a:bodyPr/>
                    <a:lstStyle/>
                    <a:p>
                      <a:r>
                        <a:rPr lang="en-GB" b="1" dirty="0" smtClean="0"/>
                        <a:t>GDS</a:t>
                      </a:r>
                      <a:endParaRPr lang="en-GB" b="1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GB" b="0" dirty="0" smtClean="0"/>
                        <a:t>TPAC 1.0</a:t>
                      </a:r>
                      <a:endParaRPr lang="en-GB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GB" b="0" dirty="0" smtClean="0"/>
                        <a:t>TPAC1.1</a:t>
                      </a:r>
                      <a:endParaRPr lang="en-GB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GB" b="0" dirty="0" smtClean="0"/>
                        <a:t>TPAC 1.2</a:t>
                      </a:r>
                      <a:endParaRPr lang="en-GB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83698">
                <a:tc>
                  <a:txBody>
                    <a:bodyPr/>
                    <a:lstStyle/>
                    <a:p>
                      <a:r>
                        <a:rPr lang="en-GB" sz="2000" b="1" dirty="0" err="1" smtClean="0"/>
                        <a:t>Epi</a:t>
                      </a:r>
                      <a:endParaRPr lang="en-GB" sz="2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5u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12u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5u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12u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12u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12u Hires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18u Hires</a:t>
                      </a:r>
                      <a:endParaRPr lang="en-GB" sz="1400" dirty="0"/>
                    </a:p>
                  </a:txBody>
                  <a:tcPr/>
                </a:tc>
              </a:tr>
              <a:tr h="48369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DPW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3949188"/>
          <a:ext cx="3200400" cy="151494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64973"/>
                <a:gridCol w="605481"/>
                <a:gridCol w="605481"/>
                <a:gridCol w="605481"/>
                <a:gridCol w="518984"/>
              </a:tblGrid>
              <a:tr h="277104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Pixel</a:t>
                      </a:r>
                      <a:endParaRPr lang="en-GB" sz="14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b="0" dirty="0" smtClean="0"/>
                        <a:t>preSample</a:t>
                      </a:r>
                      <a:endParaRPr lang="en-GB" sz="14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b="0" dirty="0" smtClean="0"/>
                        <a:t>preShape</a:t>
                      </a:r>
                      <a:endParaRPr lang="en-GB" sz="14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387186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Variant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C2</a:t>
                      </a:r>
                      <a:endParaRPr lang="en-GB" sz="1400" dirty="0"/>
                    </a:p>
                  </a:txBody>
                  <a:tcPr/>
                </a:tc>
              </a:tr>
              <a:tr h="430207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Test</a:t>
                      </a:r>
                      <a:r>
                        <a:rPr lang="en-GB" sz="1400" b="1" baseline="0" dirty="0" smtClean="0"/>
                        <a:t> pixel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ym typeface="Wingdings"/>
                        </a:rPr>
                        <a:t></a:t>
                      </a:r>
                      <a:endParaRPr lang="en-GB" sz="1400" dirty="0" smtClean="0"/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ym typeface="Wingdings"/>
                        </a:rPr>
                        <a:t></a:t>
                      </a:r>
                      <a:endParaRPr lang="en-GB" sz="1400" dirty="0" smtClean="0"/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sz="14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sz="14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77104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Array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ym typeface="Wingdings"/>
                        </a:rPr>
                        <a:t>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ym typeface="Wingdings"/>
                        </a:rPr>
                        <a:t>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ym typeface="Wingdings"/>
                        </a:rPr>
                        <a:t>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ym typeface="Wingdings"/>
                        </a:rPr>
                        <a:t></a:t>
                      </a:r>
                      <a:endParaRPr lang="en-GB" sz="14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724400" y="3949188"/>
          <a:ext cx="3124199" cy="184201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58347"/>
                <a:gridCol w="950844"/>
                <a:gridCol w="815008"/>
              </a:tblGrid>
              <a:tr h="32552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Pixel</a:t>
                      </a:r>
                      <a:endParaRPr lang="en-GB" sz="14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b="0" dirty="0" smtClean="0"/>
                        <a:t>preShape</a:t>
                      </a:r>
                      <a:endParaRPr lang="en-GB" sz="14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413507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Variant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C2 </a:t>
                      </a:r>
                    </a:p>
                    <a:p>
                      <a:r>
                        <a:rPr lang="en-GB" sz="1400" i="1" dirty="0" smtClean="0"/>
                        <a:t>revised layout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C2 </a:t>
                      </a:r>
                    </a:p>
                    <a:p>
                      <a:r>
                        <a:rPr lang="en-GB" sz="1400" i="1" dirty="0" smtClean="0"/>
                        <a:t>from TPAC1.0</a:t>
                      </a:r>
                      <a:endParaRPr lang="en-GB" sz="1400" i="1" dirty="0"/>
                    </a:p>
                  </a:txBody>
                  <a:tcPr/>
                </a:tc>
              </a:tr>
              <a:tr h="459452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Test</a:t>
                      </a:r>
                      <a:r>
                        <a:rPr lang="en-GB" sz="1400" b="1" baseline="0" dirty="0" smtClean="0"/>
                        <a:t> pixel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ym typeface="Wingdings"/>
                        </a:rPr>
                        <a:t>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ym typeface="Wingdings"/>
                        </a:rPr>
                        <a:t></a:t>
                      </a:r>
                      <a:endParaRPr lang="en-GB" sz="1400" dirty="0" smtClean="0"/>
                    </a:p>
                  </a:txBody>
                  <a:tcPr/>
                </a:tc>
              </a:tr>
              <a:tr h="32552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Array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ym typeface="Wingdings"/>
                        </a:rPr>
                        <a:t>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sz="14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Down Arrow 29"/>
          <p:cNvSpPr/>
          <p:nvPr/>
        </p:nvSpPr>
        <p:spPr>
          <a:xfrm>
            <a:off x="1828800" y="3187188"/>
            <a:ext cx="685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Down Arrow 30"/>
          <p:cNvSpPr/>
          <p:nvPr/>
        </p:nvSpPr>
        <p:spPr>
          <a:xfrm rot="20362600">
            <a:off x="4804836" y="3207908"/>
            <a:ext cx="685800" cy="5334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Down Arrow 31"/>
          <p:cNvSpPr/>
          <p:nvPr/>
        </p:nvSpPr>
        <p:spPr>
          <a:xfrm rot="1203801">
            <a:off x="7081085" y="3190166"/>
            <a:ext cx="685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eft Brace 32"/>
          <p:cNvSpPr/>
          <p:nvPr/>
        </p:nvSpPr>
        <p:spPr>
          <a:xfrm rot="16200000">
            <a:off x="2057400" y="1586988"/>
            <a:ext cx="228600" cy="2667000"/>
          </a:xfrm>
          <a:prstGeom prst="leftBrace">
            <a:avLst>
              <a:gd name="adj1" fmla="val 54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eft Brace 33"/>
          <p:cNvSpPr/>
          <p:nvPr/>
        </p:nvSpPr>
        <p:spPr>
          <a:xfrm rot="16200000">
            <a:off x="4800600" y="1586988"/>
            <a:ext cx="228600" cy="2667000"/>
          </a:xfrm>
          <a:prstGeom prst="leftBrace">
            <a:avLst>
              <a:gd name="adj1" fmla="val 54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eft Brace 34"/>
          <p:cNvSpPr/>
          <p:nvPr/>
        </p:nvSpPr>
        <p:spPr>
          <a:xfrm rot="16200000">
            <a:off x="7543800" y="1586988"/>
            <a:ext cx="228600" cy="2667000"/>
          </a:xfrm>
          <a:prstGeom prst="leftBrace">
            <a:avLst>
              <a:gd name="adj1" fmla="val 54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TPAC results map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3626" y="762001"/>
          <a:ext cx="8915406" cy="6019799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94093"/>
                <a:gridCol w="778193"/>
                <a:gridCol w="595260"/>
                <a:gridCol w="595260"/>
                <a:gridCol w="595260"/>
                <a:gridCol w="595260"/>
                <a:gridCol w="595260"/>
                <a:gridCol w="595260"/>
                <a:gridCol w="595260"/>
                <a:gridCol w="595260"/>
                <a:gridCol w="595260"/>
                <a:gridCol w="595260"/>
                <a:gridCol w="595260"/>
                <a:gridCol w="595260"/>
              </a:tblGrid>
              <a:tr h="495947"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GDS</a:t>
                      </a:r>
                      <a:endParaRPr lang="en-GB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b="1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GB" b="0" dirty="0" smtClean="0"/>
                        <a:t>TPAC 1.0</a:t>
                      </a:r>
                      <a:endParaRPr lang="en-GB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GB" b="0" dirty="0" smtClean="0"/>
                        <a:t>TPAC1.1</a:t>
                      </a:r>
                      <a:endParaRPr lang="en-GB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GB" b="0" dirty="0" smtClean="0"/>
                        <a:t>TPAC 1.2</a:t>
                      </a:r>
                      <a:endParaRPr lang="en-GB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94652">
                <a:tc gridSpan="2">
                  <a:txBody>
                    <a:bodyPr/>
                    <a:lstStyle/>
                    <a:p>
                      <a:r>
                        <a:rPr lang="en-GB" sz="2000" b="1" dirty="0" err="1" smtClean="0"/>
                        <a:t>Epi</a:t>
                      </a:r>
                      <a:endParaRPr lang="en-GB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5u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12u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5u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12u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12u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12u Hires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18u Hires</a:t>
                      </a:r>
                      <a:endParaRPr lang="en-GB" sz="1400" dirty="0"/>
                    </a:p>
                  </a:txBody>
                  <a:tcPr/>
                </a:tc>
              </a:tr>
              <a:tr h="357492"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DPW</a:t>
                      </a:r>
                      <a:endParaRPr lang="en-GB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sym typeface="Wingdings"/>
                        </a:rPr>
                        <a:t>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</a:tr>
              <a:tr h="296532">
                <a:tc gridSpan="2">
                  <a:txBody>
                    <a:bodyPr/>
                    <a:lstStyle/>
                    <a:p>
                      <a:r>
                        <a:rPr lang="en-GB" sz="1400" b="1" dirty="0" smtClean="0"/>
                        <a:t>Pixel variant</a:t>
                      </a:r>
                      <a:endParaRPr lang="en-GB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</a:tr>
              <a:tr h="697122">
                <a:tc>
                  <a:txBody>
                    <a:bodyPr/>
                    <a:lstStyle/>
                    <a:p>
                      <a:r>
                        <a:rPr lang="en-GB" sz="1050" b="0" dirty="0" smtClean="0"/>
                        <a:t>preSample 1.0</a:t>
                      </a:r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0" dirty="0" smtClean="0"/>
                        <a:t>Test</a:t>
                      </a:r>
                      <a:r>
                        <a:rPr lang="en-GB" sz="1050" b="0" baseline="0" dirty="0" smtClean="0"/>
                        <a:t> pixels</a:t>
                      </a:r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Laser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Laser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Laser</a:t>
                      </a:r>
                    </a:p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55Fe Timing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Laser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697122">
                <a:tc>
                  <a:txBody>
                    <a:bodyPr/>
                    <a:lstStyle/>
                    <a:p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0" dirty="0" smtClean="0"/>
                        <a:t>Array</a:t>
                      </a:r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(Beam)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(Beam)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697122">
                <a:tc>
                  <a:txBody>
                    <a:bodyPr/>
                    <a:lstStyle/>
                    <a:p>
                      <a:r>
                        <a:rPr lang="en-GB" sz="1050" b="0" dirty="0" smtClean="0"/>
                        <a:t>preShape 1.0</a:t>
                      </a:r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0" dirty="0" smtClean="0"/>
                        <a:t>Test pixel</a:t>
                      </a:r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55Fe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55Fe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55Fe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</a:tr>
              <a:tr h="697122">
                <a:tc>
                  <a:txBody>
                    <a:bodyPr/>
                    <a:lstStyle/>
                    <a:p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baseline="0" dirty="0" smtClean="0"/>
                        <a:t>Array</a:t>
                      </a:r>
                      <a:endParaRPr lang="en-GB" sz="1050" b="0" dirty="0" smtClean="0"/>
                    </a:p>
                    <a:p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55Fe</a:t>
                      </a:r>
                    </a:p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(Beam)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(Beam)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6971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/>
                        <a:t>preShape 1.2</a:t>
                      </a:r>
                    </a:p>
                    <a:p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/>
                        <a:t>Test pixel</a:t>
                      </a:r>
                    </a:p>
                    <a:p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smtClean="0">
                        <a:solidFill>
                          <a:srgbClr val="CC0000"/>
                        </a:solidFill>
                      </a:endParaRPr>
                    </a:p>
                    <a:p>
                      <a:endParaRPr lang="en-GB" sz="1100" b="0" smtClean="0">
                        <a:solidFill>
                          <a:srgbClr val="CC0000"/>
                        </a:solidFill>
                      </a:endParaRPr>
                    </a:p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(Laser)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(Laser)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55Fe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55Fe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endParaRPr lang="en-GB" sz="1100" b="0" dirty="0" smtClean="0">
                        <a:solidFill>
                          <a:srgbClr val="CC0000"/>
                        </a:solidFill>
                      </a:endParaRPr>
                    </a:p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55Fe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</a:tr>
              <a:tr h="697122">
                <a:tc>
                  <a:txBody>
                    <a:bodyPr/>
                    <a:lstStyle/>
                    <a:p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0" dirty="0" smtClean="0"/>
                        <a:t>Array</a:t>
                      </a:r>
                      <a:endParaRPr lang="en-GB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Beam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Beam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rgbClr val="CC0000"/>
                          </a:solidFill>
                        </a:rPr>
                        <a:t>Beam</a:t>
                      </a:r>
                      <a:endParaRPr lang="en-GB" sz="1100" b="0" dirty="0">
                        <a:solidFill>
                          <a:srgbClr val="CC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My TPAC testing wish-list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638800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Laser has now been mended </a:t>
            </a:r>
          </a:p>
          <a:p>
            <a:pPr lvl="1"/>
            <a:r>
              <a:rPr lang="en-GB" dirty="0" smtClean="0"/>
              <a:t>Hopefully this will have eliminated </a:t>
            </a:r>
          </a:p>
          <a:p>
            <a:pPr lvl="2"/>
            <a:r>
              <a:rPr lang="en-GB" dirty="0" smtClean="0"/>
              <a:t>The asymmetry we saw in laser scans on TPAC1.2 pixels</a:t>
            </a:r>
          </a:p>
          <a:p>
            <a:pPr lvl="2"/>
            <a:r>
              <a:rPr lang="en-GB" dirty="0" smtClean="0"/>
              <a:t>The difficulty I had stimulating the 5u (</a:t>
            </a:r>
            <a:r>
              <a:rPr lang="en-GB" dirty="0" err="1" smtClean="0"/>
              <a:t>esp</a:t>
            </a:r>
            <a:r>
              <a:rPr lang="en-GB" dirty="0" smtClean="0"/>
              <a:t> –DPW) pixel at all (weak pulse)</a:t>
            </a:r>
          </a:p>
          <a:p>
            <a:pPr lvl="2"/>
            <a:r>
              <a:rPr lang="en-GB" dirty="0" smtClean="0"/>
              <a:t>The wavelength </a:t>
            </a:r>
          </a:p>
          <a:p>
            <a:pPr lvl="3"/>
            <a:r>
              <a:rPr lang="en-GB" dirty="0" smtClean="0"/>
              <a:t>assumed to be white light, not IR towards the end of previous laser tests</a:t>
            </a:r>
          </a:p>
          <a:p>
            <a:r>
              <a:rPr lang="en-GB" dirty="0" smtClean="0"/>
              <a:t>Would ideally like to take a </a:t>
            </a:r>
            <a:r>
              <a:rPr lang="en-GB" u="sng" dirty="0" smtClean="0">
                <a:solidFill>
                  <a:schemeClr val="accent2"/>
                </a:solidFill>
              </a:rPr>
              <a:t>new &amp; complete set </a:t>
            </a:r>
            <a:r>
              <a:rPr lang="en-GB" dirty="0" smtClean="0"/>
              <a:t>of laser results</a:t>
            </a:r>
          </a:p>
          <a:p>
            <a:pPr lvl="1"/>
            <a:r>
              <a:rPr lang="en-GB" dirty="0" smtClean="0"/>
              <a:t>Shaper pixel</a:t>
            </a:r>
          </a:p>
          <a:p>
            <a:pPr lvl="2"/>
            <a:r>
              <a:rPr lang="en-GB" dirty="0" smtClean="0"/>
              <a:t>Amplitude maps (or selected line scans)</a:t>
            </a:r>
          </a:p>
          <a:p>
            <a:pPr lvl="3"/>
            <a:r>
              <a:rPr lang="en-GB" dirty="0" smtClean="0"/>
              <a:t>5u ±DPW</a:t>
            </a:r>
          </a:p>
          <a:p>
            <a:pPr lvl="3"/>
            <a:r>
              <a:rPr lang="en-GB" dirty="0" smtClean="0"/>
              <a:t>12u </a:t>
            </a:r>
            <a:r>
              <a:rPr lang="en-GB" dirty="0" smtClean="0"/>
              <a:t>±</a:t>
            </a:r>
            <a:r>
              <a:rPr lang="en-GB" dirty="0" smtClean="0"/>
              <a:t>DPW</a:t>
            </a:r>
          </a:p>
          <a:p>
            <a:pPr lvl="3"/>
            <a:r>
              <a:rPr lang="en-GB" dirty="0" smtClean="0"/>
              <a:t>Hires 12/18u</a:t>
            </a:r>
          </a:p>
          <a:p>
            <a:pPr lvl="2"/>
            <a:r>
              <a:rPr lang="en-GB" dirty="0" smtClean="0"/>
              <a:t>Timing</a:t>
            </a:r>
          </a:p>
          <a:p>
            <a:pPr lvl="3"/>
            <a:r>
              <a:rPr lang="en-GB" dirty="0" smtClean="0"/>
              <a:t>12u STD </a:t>
            </a:r>
            <a:r>
              <a:rPr lang="en-GB" dirty="0" err="1" smtClean="0"/>
              <a:t>vs</a:t>
            </a:r>
            <a:r>
              <a:rPr lang="en-GB" dirty="0" smtClean="0"/>
              <a:t> 12u Hires</a:t>
            </a:r>
          </a:p>
          <a:p>
            <a:r>
              <a:rPr lang="en-GB" dirty="0" smtClean="0"/>
              <a:t>Need</a:t>
            </a:r>
          </a:p>
          <a:p>
            <a:pPr lvl="1"/>
            <a:r>
              <a:rPr lang="en-GB" dirty="0" smtClean="0"/>
              <a:t>One USBDAQ for the laser system (calicedaq1)</a:t>
            </a:r>
          </a:p>
          <a:p>
            <a:pPr lvl="1"/>
            <a:r>
              <a:rPr lang="en-GB" dirty="0" smtClean="0"/>
              <a:t>Approx 1 month</a:t>
            </a:r>
          </a:p>
          <a:p>
            <a:pPr lvl="2"/>
            <a:r>
              <a:rPr lang="en-GB" dirty="0" smtClean="0"/>
              <a:t>Can’t expect to get started immediately</a:t>
            </a:r>
          </a:p>
          <a:p>
            <a:pPr lvl="3"/>
            <a:r>
              <a:rPr lang="en-GB" dirty="0" smtClean="0"/>
              <a:t>Bound to be some new artefact to understand!</a:t>
            </a:r>
          </a:p>
          <a:p>
            <a:pPr lvl="3"/>
            <a:r>
              <a:rPr lang="en-GB" dirty="0" smtClean="0"/>
              <a:t>Some preliminary calibration/cross-checks with old results necessary</a:t>
            </a:r>
          </a:p>
          <a:p>
            <a:pPr lvl="4"/>
            <a:r>
              <a:rPr lang="en-GB" dirty="0" smtClean="0"/>
              <a:t>Treat as a new laser</a:t>
            </a:r>
          </a:p>
          <a:p>
            <a:pPr lvl="4"/>
            <a:r>
              <a:rPr lang="en-GB" dirty="0" smtClean="0"/>
              <a:t>Comparison with previous results cannot be </a:t>
            </a:r>
            <a:r>
              <a:rPr lang="en-GB" dirty="0" err="1" smtClean="0"/>
              <a:t>gaurenteed</a:t>
            </a:r>
            <a:endParaRPr lang="en-GB" dirty="0" smtClean="0"/>
          </a:p>
          <a:p>
            <a:pPr lvl="2"/>
            <a:r>
              <a:rPr lang="en-GB" dirty="0" smtClean="0"/>
              <a:t>2 months linear time?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541</Words>
  <Application>Microsoft Office PowerPoint</Application>
  <PresentationFormat>On-screen Show (4:3)</PresentationFormat>
  <Paragraphs>312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TPAC status</vt:lpstr>
      <vt:lpstr>TPAC boards</vt:lpstr>
      <vt:lpstr>TPAC boards</vt:lpstr>
      <vt:lpstr>TPAC boards</vt:lpstr>
      <vt:lpstr>TPAC variants</vt:lpstr>
      <vt:lpstr>TPAC results map</vt:lpstr>
      <vt:lpstr>My TPAC testing wish-list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TPAC status</dc:title>
  <dc:creator/>
  <cp:lastModifiedBy>Jamie Crooks</cp:lastModifiedBy>
  <cp:revision>55</cp:revision>
  <dcterms:created xsi:type="dcterms:W3CDTF">2006-08-16T00:00:00Z</dcterms:created>
  <dcterms:modified xsi:type="dcterms:W3CDTF">2010-01-25T17:25:05Z</dcterms:modified>
</cp:coreProperties>
</file>